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12192000" cy="6858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50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187" y="1367027"/>
            <a:ext cx="6051804" cy="4539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03273" y="297941"/>
            <a:ext cx="8585453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60797" y="297941"/>
            <a:ext cx="1470405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94941" y="2440940"/>
            <a:ext cx="7802117" cy="2220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8489" y="2858516"/>
            <a:ext cx="5872480" cy="1499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0" algn="ctr">
              <a:lnSpc>
                <a:spcPts val="2850"/>
              </a:lnSpc>
              <a:spcBef>
                <a:spcPts val="95"/>
              </a:spcBef>
            </a:pPr>
            <a:r>
              <a:rPr lang="ru-RU" sz="2500" b="1" spc="-10" dirty="0" smtClean="0">
                <a:solidFill>
                  <a:srgbClr val="000000"/>
                </a:solidFill>
                <a:latin typeface="Arial"/>
                <a:cs typeface="Arial"/>
              </a:rPr>
              <a:t>БЮДЖЕТ ДЛЯ ГРАЖДАН</a:t>
            </a:r>
            <a:endParaRPr sz="2500" dirty="0">
              <a:latin typeface="Arial"/>
              <a:cs typeface="Arial"/>
            </a:endParaRPr>
          </a:p>
          <a:p>
            <a:pPr algn="ctr">
              <a:lnSpc>
                <a:spcPts val="2850"/>
              </a:lnSpc>
            </a:pPr>
            <a:r>
              <a:rPr lang="ru-RU" sz="2500" b="1" dirty="0" smtClean="0">
                <a:solidFill>
                  <a:srgbClr val="000000"/>
                </a:solidFill>
              </a:rPr>
              <a:t/>
            </a:r>
            <a:br>
              <a:rPr lang="ru-RU" sz="2500" b="1" dirty="0" smtClean="0">
                <a:solidFill>
                  <a:srgbClr val="000000"/>
                </a:solidFill>
              </a:rPr>
            </a:br>
            <a:r>
              <a:rPr lang="ru-RU" sz="2500" b="1" dirty="0" smtClean="0">
                <a:solidFill>
                  <a:srgbClr val="000000"/>
                </a:solidFill>
              </a:rPr>
              <a:t>Бюджет</a:t>
            </a:r>
            <a:r>
              <a:rPr sz="2500" b="1" spc="-165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500" b="1" spc="-10" dirty="0">
                <a:solidFill>
                  <a:srgbClr val="000000"/>
                </a:solidFill>
                <a:latin typeface="Arial"/>
                <a:cs typeface="Arial"/>
              </a:rPr>
              <a:t>муниципального</a:t>
            </a:r>
            <a:r>
              <a:rPr sz="2500" b="1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500" b="1" spc="-10" dirty="0">
                <a:solidFill>
                  <a:srgbClr val="000000"/>
                </a:solidFill>
                <a:latin typeface="Arial"/>
                <a:cs typeface="Arial"/>
              </a:rPr>
              <a:t>образования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5599" y="4191000"/>
            <a:ext cx="6398260" cy="143510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065" marR="5080" indent="2540" algn="ctr">
              <a:lnSpc>
                <a:spcPct val="90000"/>
              </a:lnSpc>
              <a:spcBef>
                <a:spcPts val="395"/>
              </a:spcBef>
            </a:pPr>
            <a:r>
              <a:rPr sz="2500" b="1" spc="-10" dirty="0">
                <a:latin typeface="Arial"/>
                <a:cs typeface="Arial"/>
              </a:rPr>
              <a:t>«Муринское</a:t>
            </a:r>
            <a:r>
              <a:rPr sz="2500" b="1" spc="-100" dirty="0">
                <a:latin typeface="Arial"/>
                <a:cs typeface="Arial"/>
              </a:rPr>
              <a:t> </a:t>
            </a:r>
            <a:r>
              <a:rPr sz="2500" b="1" spc="-20" dirty="0">
                <a:latin typeface="Arial"/>
                <a:cs typeface="Arial"/>
              </a:rPr>
              <a:t>городское</a:t>
            </a:r>
            <a:r>
              <a:rPr sz="2500" b="1" spc="-130" dirty="0">
                <a:latin typeface="Arial"/>
                <a:cs typeface="Arial"/>
              </a:rPr>
              <a:t> </a:t>
            </a:r>
            <a:r>
              <a:rPr sz="2500" b="1" spc="-10" dirty="0">
                <a:latin typeface="Arial"/>
                <a:cs typeface="Arial"/>
              </a:rPr>
              <a:t>поселение» </a:t>
            </a:r>
            <a:r>
              <a:rPr sz="2500" b="1" spc="-30" dirty="0">
                <a:latin typeface="Arial"/>
                <a:cs typeface="Arial"/>
              </a:rPr>
              <a:t>Всеволожского</a:t>
            </a:r>
            <a:r>
              <a:rPr sz="2500" b="1" spc="-120" dirty="0">
                <a:latin typeface="Arial"/>
                <a:cs typeface="Arial"/>
              </a:rPr>
              <a:t> </a:t>
            </a:r>
            <a:r>
              <a:rPr sz="2500" b="1" spc="-10" dirty="0">
                <a:latin typeface="Arial"/>
                <a:cs typeface="Arial"/>
              </a:rPr>
              <a:t>муниципального</a:t>
            </a:r>
            <a:r>
              <a:rPr sz="2500" b="1" spc="-95" dirty="0">
                <a:latin typeface="Arial"/>
                <a:cs typeface="Arial"/>
              </a:rPr>
              <a:t> </a:t>
            </a:r>
            <a:r>
              <a:rPr sz="2500" b="1" spc="-10" dirty="0">
                <a:latin typeface="Arial"/>
                <a:cs typeface="Arial"/>
              </a:rPr>
              <a:t>района Ленинградской</a:t>
            </a:r>
            <a:r>
              <a:rPr sz="2500" b="1" spc="-125" dirty="0">
                <a:latin typeface="Arial"/>
                <a:cs typeface="Arial"/>
              </a:rPr>
              <a:t> </a:t>
            </a:r>
            <a:r>
              <a:rPr sz="2500" b="1" spc="-10" dirty="0">
                <a:latin typeface="Arial"/>
                <a:cs typeface="Arial"/>
              </a:rPr>
              <a:t>области</a:t>
            </a:r>
            <a:endParaRPr sz="2500" dirty="0">
              <a:latin typeface="Arial"/>
              <a:cs typeface="Arial"/>
            </a:endParaRPr>
          </a:p>
          <a:p>
            <a:pPr marL="2540" algn="ctr">
              <a:lnSpc>
                <a:spcPts val="2700"/>
              </a:lnSpc>
            </a:pPr>
            <a:r>
              <a:rPr sz="2500" b="1" dirty="0">
                <a:latin typeface="Arial"/>
                <a:cs typeface="Arial"/>
              </a:rPr>
              <a:t>за</a:t>
            </a:r>
            <a:r>
              <a:rPr sz="2500" b="1" spc="-70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2020</a:t>
            </a:r>
            <a:r>
              <a:rPr sz="2500" b="1" spc="-70" dirty="0">
                <a:latin typeface="Arial"/>
                <a:cs typeface="Arial"/>
              </a:rPr>
              <a:t> </a:t>
            </a:r>
            <a:r>
              <a:rPr sz="2500" b="1" spc="-25" dirty="0">
                <a:latin typeface="Arial"/>
                <a:cs typeface="Arial"/>
              </a:rPr>
              <a:t>год</a:t>
            </a:r>
            <a:endParaRPr sz="25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6350" y="0"/>
            <a:ext cx="12204700" cy="2400935"/>
            <a:chOff x="-6350" y="0"/>
            <a:chExt cx="12204700" cy="24009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2192000" cy="2388235"/>
            </a:xfrm>
            <a:custGeom>
              <a:avLst/>
              <a:gdLst/>
              <a:ahLst/>
              <a:cxnLst/>
              <a:rect l="l" t="t" r="r" b="b"/>
              <a:pathLst>
                <a:path w="12192000" h="2388235">
                  <a:moveTo>
                    <a:pt x="12192000" y="0"/>
                  </a:moveTo>
                  <a:lnTo>
                    <a:pt x="0" y="0"/>
                  </a:lnTo>
                  <a:lnTo>
                    <a:pt x="0" y="2388108"/>
                  </a:lnTo>
                  <a:lnTo>
                    <a:pt x="12192000" y="238810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2192000" cy="2388235"/>
            </a:xfrm>
            <a:custGeom>
              <a:avLst/>
              <a:gdLst/>
              <a:ahLst/>
              <a:cxnLst/>
              <a:rect l="l" t="t" r="r" b="b"/>
              <a:pathLst>
                <a:path w="12192000" h="2388235">
                  <a:moveTo>
                    <a:pt x="0" y="2388108"/>
                  </a:moveTo>
                  <a:lnTo>
                    <a:pt x="12192000" y="238810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23881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65420" y="376427"/>
              <a:ext cx="1661160" cy="185775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697473" y="6006185"/>
            <a:ext cx="7975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spc="-90" dirty="0">
                <a:latin typeface="Arial"/>
                <a:cs typeface="Arial"/>
              </a:rPr>
              <a:t>г.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Мурино</a:t>
            </a:r>
            <a:endParaRPr sz="14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400" spc="-20" dirty="0">
                <a:latin typeface="Arial"/>
                <a:cs typeface="Arial"/>
              </a:rPr>
              <a:t>2021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076" y="1862327"/>
            <a:ext cx="5890260" cy="392582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6350" y="0"/>
            <a:ext cx="12204700" cy="953135"/>
            <a:chOff x="-6350" y="0"/>
            <a:chExt cx="12204700" cy="95313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2000" cy="940435"/>
            </a:xfrm>
            <a:custGeom>
              <a:avLst/>
              <a:gdLst/>
              <a:ahLst/>
              <a:cxnLst/>
              <a:rect l="l" t="t" r="r" b="b"/>
              <a:pathLst>
                <a:path w="12192000" h="940435">
                  <a:moveTo>
                    <a:pt x="12192000" y="0"/>
                  </a:moveTo>
                  <a:lnTo>
                    <a:pt x="0" y="0"/>
                  </a:lnTo>
                  <a:lnTo>
                    <a:pt x="0" y="940308"/>
                  </a:lnTo>
                  <a:lnTo>
                    <a:pt x="12192000" y="94030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92000" cy="940435"/>
            </a:xfrm>
            <a:custGeom>
              <a:avLst/>
              <a:gdLst/>
              <a:ahLst/>
              <a:cxnLst/>
              <a:rect l="l" t="t" r="r" b="b"/>
              <a:pathLst>
                <a:path w="12192000" h="940435">
                  <a:moveTo>
                    <a:pt x="0" y="940308"/>
                  </a:moveTo>
                  <a:lnTo>
                    <a:pt x="12192000" y="94030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9403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93285" y="297941"/>
            <a:ext cx="38042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Нормотворческая</a:t>
            </a:r>
            <a:r>
              <a:rPr spc="5" dirty="0"/>
              <a:t> </a:t>
            </a:r>
            <a:r>
              <a:rPr spc="-10" dirty="0"/>
              <a:t>деятельность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46721" y="3165424"/>
            <a:ext cx="4759325" cy="513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За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2020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год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совет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депутатов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провел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17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заседаний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Arial"/>
                <a:cs typeface="Arial"/>
              </a:rPr>
              <a:t>и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принял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86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решений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4408" y="2112390"/>
            <a:ext cx="11105515" cy="3451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В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2020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год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были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утверждены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доходы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местного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бюджета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сумме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354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826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162,16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руб.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5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57,08%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собственные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доходы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местного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бюджета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(202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519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100,00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руб.),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5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42,92%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безвозмездные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перечисления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из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бюджета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других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бюджетов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РФ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(152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307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062,16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руб.).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25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  <a:tab pos="8444230" algn="l"/>
              </a:tabLst>
            </a:pPr>
            <a:r>
              <a:rPr sz="1800" dirty="0">
                <a:latin typeface="Arial"/>
                <a:cs typeface="Arial"/>
              </a:rPr>
              <a:t>Исполнение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бюджета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по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доходам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составило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117%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от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утвержденного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плана</a:t>
            </a:r>
            <a:r>
              <a:rPr sz="1800" dirty="0">
                <a:latin typeface="Arial"/>
                <a:cs typeface="Arial"/>
              </a:rPr>
              <a:t>	(414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901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752,73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руб.).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25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Arial"/>
                <a:cs typeface="Arial"/>
              </a:rPr>
              <a:t>Расходы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бюджета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2020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год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были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утверждены в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сумме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356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002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000,98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руб.,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исполнение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составило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98%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(349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122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119,48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руб.).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12204700" cy="955040"/>
            <a:chOff x="-6350" y="0"/>
            <a:chExt cx="12204700" cy="955040"/>
          </a:xfrm>
        </p:grpSpPr>
        <p:sp>
          <p:nvSpPr>
            <p:cNvPr id="4" name="object 4"/>
            <p:cNvSpPr/>
            <p:nvPr/>
          </p:nvSpPr>
          <p:spPr>
            <a:xfrm>
              <a:off x="0" y="6096"/>
              <a:ext cx="12192000" cy="942340"/>
            </a:xfrm>
            <a:custGeom>
              <a:avLst/>
              <a:gdLst/>
              <a:ahLst/>
              <a:cxnLst/>
              <a:rect l="l" t="t" r="r" b="b"/>
              <a:pathLst>
                <a:path w="12192000" h="942340">
                  <a:moveTo>
                    <a:pt x="12192000" y="0"/>
                  </a:moveTo>
                  <a:lnTo>
                    <a:pt x="0" y="0"/>
                  </a:lnTo>
                  <a:lnTo>
                    <a:pt x="0" y="941831"/>
                  </a:lnTo>
                  <a:lnTo>
                    <a:pt x="12192000" y="94183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096"/>
              <a:ext cx="12192000" cy="942340"/>
            </a:xfrm>
            <a:custGeom>
              <a:avLst/>
              <a:gdLst/>
              <a:ahLst/>
              <a:cxnLst/>
              <a:rect l="l" t="t" r="r" b="b"/>
              <a:pathLst>
                <a:path w="12192000" h="942340">
                  <a:moveTo>
                    <a:pt x="0" y="941831"/>
                  </a:moveTo>
                  <a:lnTo>
                    <a:pt x="12192000" y="941831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94183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61409" y="304545"/>
            <a:ext cx="48679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Финансово-</a:t>
            </a:r>
            <a:r>
              <a:rPr dirty="0"/>
              <a:t>экономическая</a:t>
            </a:r>
            <a:r>
              <a:rPr spc="-15" dirty="0"/>
              <a:t> </a:t>
            </a:r>
            <a:r>
              <a:rPr spc="-10" dirty="0"/>
              <a:t>деятельность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6916" y="2479548"/>
            <a:ext cx="6678168" cy="386638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6350" y="0"/>
            <a:ext cx="12204700" cy="953135"/>
            <a:chOff x="-6350" y="0"/>
            <a:chExt cx="12204700" cy="95313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2000" cy="940435"/>
            </a:xfrm>
            <a:custGeom>
              <a:avLst/>
              <a:gdLst/>
              <a:ahLst/>
              <a:cxnLst/>
              <a:rect l="l" t="t" r="r" b="b"/>
              <a:pathLst>
                <a:path w="12192000" h="940435">
                  <a:moveTo>
                    <a:pt x="12192000" y="0"/>
                  </a:moveTo>
                  <a:lnTo>
                    <a:pt x="0" y="0"/>
                  </a:lnTo>
                  <a:lnTo>
                    <a:pt x="0" y="940308"/>
                  </a:lnTo>
                  <a:lnTo>
                    <a:pt x="12192000" y="94030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92000" cy="940435"/>
            </a:xfrm>
            <a:custGeom>
              <a:avLst/>
              <a:gdLst/>
              <a:ahLst/>
              <a:cxnLst/>
              <a:rect l="l" t="t" r="r" b="b"/>
              <a:pathLst>
                <a:path w="12192000" h="940435">
                  <a:moveTo>
                    <a:pt x="0" y="940308"/>
                  </a:moveTo>
                  <a:lnTo>
                    <a:pt x="12192000" y="94030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9403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80053" y="297941"/>
            <a:ext cx="52292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Деятельность</a:t>
            </a:r>
            <a:r>
              <a:rPr spc="-85" dirty="0"/>
              <a:t> </a:t>
            </a:r>
            <a:r>
              <a:rPr dirty="0"/>
              <a:t>главы</a:t>
            </a:r>
            <a:r>
              <a:rPr spc="-70" dirty="0"/>
              <a:t> </a:t>
            </a:r>
            <a:r>
              <a:rPr dirty="0"/>
              <a:t>МО</a:t>
            </a:r>
            <a:r>
              <a:rPr spc="-60" dirty="0"/>
              <a:t> </a:t>
            </a:r>
            <a:r>
              <a:rPr dirty="0"/>
              <a:t>и</a:t>
            </a:r>
            <a:r>
              <a:rPr spc="-60" dirty="0"/>
              <a:t> </a:t>
            </a:r>
            <a:r>
              <a:rPr dirty="0"/>
              <a:t>совета</a:t>
            </a:r>
            <a:r>
              <a:rPr spc="-60" dirty="0"/>
              <a:t> </a:t>
            </a:r>
            <a:r>
              <a:rPr spc="-10" dirty="0"/>
              <a:t>депутатов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63955" y="1200149"/>
            <a:ext cx="1085850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Деятельность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главы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МО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2020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году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была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направлена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на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организацию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работы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совета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депутатов,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взаимодействие</a:t>
            </a:r>
            <a:endParaRPr sz="1600">
              <a:latin typeface="Arial"/>
              <a:cs typeface="Arial"/>
            </a:endParaRPr>
          </a:p>
          <a:p>
            <a:pPr marL="326390" marR="294640" indent="-20320" algn="ctr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с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администрацией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муниципального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образования,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органами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местного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самоуправления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Всеволожского </a:t>
            </a:r>
            <a:r>
              <a:rPr sz="1600" dirty="0">
                <a:latin typeface="Arial"/>
                <a:cs typeface="Arial"/>
              </a:rPr>
              <a:t>муниципального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района,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том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числе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участие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заседаниях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совета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депутатов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80" dirty="0">
                <a:latin typeface="Arial"/>
                <a:cs typeface="Arial"/>
              </a:rPr>
              <a:t>ВМР,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а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также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правительством </a:t>
            </a:r>
            <a:r>
              <a:rPr sz="1600" dirty="0">
                <a:latin typeface="Arial"/>
                <a:cs typeface="Arial"/>
              </a:rPr>
              <a:t>Ленинградской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области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и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решение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вопросов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жителей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нашего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города.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324" y="2833116"/>
            <a:ext cx="5590032" cy="372617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95644" y="2833116"/>
            <a:ext cx="5590032" cy="372617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436622" y="1623822"/>
            <a:ext cx="73164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88595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В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течение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года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депутаты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совета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депутатов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участвовали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мероприятиях, направленных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на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повышение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уровня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знаний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муниципальной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деятельности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6350" y="0"/>
            <a:ext cx="12204700" cy="953135"/>
            <a:chOff x="-6350" y="0"/>
            <a:chExt cx="12204700" cy="953135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2192000" cy="940435"/>
            </a:xfrm>
            <a:custGeom>
              <a:avLst/>
              <a:gdLst/>
              <a:ahLst/>
              <a:cxnLst/>
              <a:rect l="l" t="t" r="r" b="b"/>
              <a:pathLst>
                <a:path w="12192000" h="940435">
                  <a:moveTo>
                    <a:pt x="12192000" y="0"/>
                  </a:moveTo>
                  <a:lnTo>
                    <a:pt x="0" y="0"/>
                  </a:lnTo>
                  <a:lnTo>
                    <a:pt x="0" y="940308"/>
                  </a:lnTo>
                  <a:lnTo>
                    <a:pt x="12192000" y="94030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2192000" cy="940435"/>
            </a:xfrm>
            <a:custGeom>
              <a:avLst/>
              <a:gdLst/>
              <a:ahLst/>
              <a:cxnLst/>
              <a:rect l="l" t="t" r="r" b="b"/>
              <a:pathLst>
                <a:path w="12192000" h="940435">
                  <a:moveTo>
                    <a:pt x="0" y="940308"/>
                  </a:moveTo>
                  <a:lnTo>
                    <a:pt x="12192000" y="94030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9403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480053" y="297941"/>
            <a:ext cx="52292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Деятельность</a:t>
            </a:r>
            <a:r>
              <a:rPr spc="-85" dirty="0"/>
              <a:t> </a:t>
            </a:r>
            <a:r>
              <a:rPr dirty="0"/>
              <a:t>главы</a:t>
            </a:r>
            <a:r>
              <a:rPr spc="-70" dirty="0"/>
              <a:t> </a:t>
            </a:r>
            <a:r>
              <a:rPr dirty="0"/>
              <a:t>МО</a:t>
            </a:r>
            <a:r>
              <a:rPr spc="-60" dirty="0"/>
              <a:t> </a:t>
            </a:r>
            <a:r>
              <a:rPr dirty="0"/>
              <a:t>и</a:t>
            </a:r>
            <a:r>
              <a:rPr spc="-60" dirty="0"/>
              <a:t> </a:t>
            </a:r>
            <a:r>
              <a:rPr dirty="0"/>
              <a:t>совета</a:t>
            </a:r>
            <a:r>
              <a:rPr spc="-60" dirty="0"/>
              <a:t> </a:t>
            </a:r>
            <a:r>
              <a:rPr spc="-10" dirty="0"/>
              <a:t>депутатов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7604" y="2141220"/>
            <a:ext cx="4943856" cy="437692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0540" y="2141220"/>
            <a:ext cx="5890260" cy="441807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037969" y="1334261"/>
            <a:ext cx="811275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Вручение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планшетных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компьютеров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учащимся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из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малоимущих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и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многодетных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семей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6350" y="0"/>
            <a:ext cx="12204700" cy="953135"/>
            <a:chOff x="-6350" y="0"/>
            <a:chExt cx="12204700" cy="953135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2192000" cy="940435"/>
            </a:xfrm>
            <a:custGeom>
              <a:avLst/>
              <a:gdLst/>
              <a:ahLst/>
              <a:cxnLst/>
              <a:rect l="l" t="t" r="r" b="b"/>
              <a:pathLst>
                <a:path w="12192000" h="940435">
                  <a:moveTo>
                    <a:pt x="12192000" y="0"/>
                  </a:moveTo>
                  <a:lnTo>
                    <a:pt x="0" y="0"/>
                  </a:lnTo>
                  <a:lnTo>
                    <a:pt x="0" y="940308"/>
                  </a:lnTo>
                  <a:lnTo>
                    <a:pt x="12192000" y="94030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2192000" cy="940435"/>
            </a:xfrm>
            <a:custGeom>
              <a:avLst/>
              <a:gdLst/>
              <a:ahLst/>
              <a:cxnLst/>
              <a:rect l="l" t="t" r="r" b="b"/>
              <a:pathLst>
                <a:path w="12192000" h="940435">
                  <a:moveTo>
                    <a:pt x="0" y="940308"/>
                  </a:moveTo>
                  <a:lnTo>
                    <a:pt x="12192000" y="94030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9403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480053" y="297941"/>
            <a:ext cx="52292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Деятельность</a:t>
            </a:r>
            <a:r>
              <a:rPr spc="-85" dirty="0"/>
              <a:t> </a:t>
            </a:r>
            <a:r>
              <a:rPr dirty="0"/>
              <a:t>главы</a:t>
            </a:r>
            <a:r>
              <a:rPr spc="-70" dirty="0"/>
              <a:t> </a:t>
            </a:r>
            <a:r>
              <a:rPr dirty="0"/>
              <a:t>МО</a:t>
            </a:r>
            <a:r>
              <a:rPr spc="-60" dirty="0"/>
              <a:t> </a:t>
            </a:r>
            <a:r>
              <a:rPr dirty="0"/>
              <a:t>и</a:t>
            </a:r>
            <a:r>
              <a:rPr spc="-60" dirty="0"/>
              <a:t> </a:t>
            </a:r>
            <a:r>
              <a:rPr dirty="0"/>
              <a:t>совета</a:t>
            </a:r>
            <a:r>
              <a:rPr spc="-60" dirty="0"/>
              <a:t> </a:t>
            </a:r>
            <a:r>
              <a:rPr spc="-10" dirty="0"/>
              <a:t>депутатов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401823"/>
            <a:ext cx="5524500" cy="414375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59652" y="2406395"/>
            <a:ext cx="5524500" cy="413918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017002" y="1531111"/>
            <a:ext cx="22110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Акция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«Зеленый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двор»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62583" y="1407922"/>
            <a:ext cx="32543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1210" marR="5080" indent="-77914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Восстановление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березовой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аллеи </a:t>
            </a:r>
            <a:r>
              <a:rPr sz="1600" dirty="0">
                <a:latin typeface="Arial"/>
                <a:cs typeface="Arial"/>
              </a:rPr>
              <a:t>на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ул.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Оборонной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6350" y="0"/>
            <a:ext cx="12204700" cy="953135"/>
            <a:chOff x="-6350" y="0"/>
            <a:chExt cx="12204700" cy="953135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12192000" cy="940435"/>
            </a:xfrm>
            <a:custGeom>
              <a:avLst/>
              <a:gdLst/>
              <a:ahLst/>
              <a:cxnLst/>
              <a:rect l="l" t="t" r="r" b="b"/>
              <a:pathLst>
                <a:path w="12192000" h="940435">
                  <a:moveTo>
                    <a:pt x="12192000" y="0"/>
                  </a:moveTo>
                  <a:lnTo>
                    <a:pt x="0" y="0"/>
                  </a:lnTo>
                  <a:lnTo>
                    <a:pt x="0" y="940308"/>
                  </a:lnTo>
                  <a:lnTo>
                    <a:pt x="12192000" y="94030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2192000" cy="940435"/>
            </a:xfrm>
            <a:custGeom>
              <a:avLst/>
              <a:gdLst/>
              <a:ahLst/>
              <a:cxnLst/>
              <a:rect l="l" t="t" r="r" b="b"/>
              <a:pathLst>
                <a:path w="12192000" h="940435">
                  <a:moveTo>
                    <a:pt x="0" y="940308"/>
                  </a:moveTo>
                  <a:lnTo>
                    <a:pt x="12192000" y="94030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9403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480053" y="297941"/>
            <a:ext cx="52292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Деятельность</a:t>
            </a:r>
            <a:r>
              <a:rPr spc="-85" dirty="0"/>
              <a:t> </a:t>
            </a:r>
            <a:r>
              <a:rPr dirty="0"/>
              <a:t>главы</a:t>
            </a:r>
            <a:r>
              <a:rPr spc="-70" dirty="0"/>
              <a:t> </a:t>
            </a:r>
            <a:r>
              <a:rPr dirty="0"/>
              <a:t>МО</a:t>
            </a:r>
            <a:r>
              <a:rPr spc="-60" dirty="0"/>
              <a:t> </a:t>
            </a:r>
            <a:r>
              <a:rPr dirty="0"/>
              <a:t>и</a:t>
            </a:r>
            <a:r>
              <a:rPr spc="-60" dirty="0"/>
              <a:t> </a:t>
            </a:r>
            <a:r>
              <a:rPr dirty="0"/>
              <a:t>совета</a:t>
            </a:r>
            <a:r>
              <a:rPr spc="-60" dirty="0"/>
              <a:t> </a:t>
            </a:r>
            <a:r>
              <a:rPr spc="-10" dirty="0"/>
              <a:t>депутатов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6876" y="2308860"/>
            <a:ext cx="5352287" cy="40096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26533" y="1484756"/>
            <a:ext cx="21101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Arial"/>
                <a:cs typeface="Arial"/>
              </a:rPr>
              <a:t>Городские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субботники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6350" y="0"/>
            <a:ext cx="12204700" cy="953135"/>
            <a:chOff x="-6350" y="0"/>
            <a:chExt cx="12204700" cy="9531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2192000" cy="940435"/>
            </a:xfrm>
            <a:custGeom>
              <a:avLst/>
              <a:gdLst/>
              <a:ahLst/>
              <a:cxnLst/>
              <a:rect l="l" t="t" r="r" b="b"/>
              <a:pathLst>
                <a:path w="12192000" h="940435">
                  <a:moveTo>
                    <a:pt x="12192000" y="0"/>
                  </a:moveTo>
                  <a:lnTo>
                    <a:pt x="0" y="0"/>
                  </a:lnTo>
                  <a:lnTo>
                    <a:pt x="0" y="940308"/>
                  </a:lnTo>
                  <a:lnTo>
                    <a:pt x="12192000" y="94030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2192000" cy="940435"/>
            </a:xfrm>
            <a:custGeom>
              <a:avLst/>
              <a:gdLst/>
              <a:ahLst/>
              <a:cxnLst/>
              <a:rect l="l" t="t" r="r" b="b"/>
              <a:pathLst>
                <a:path w="12192000" h="940435">
                  <a:moveTo>
                    <a:pt x="0" y="940308"/>
                  </a:moveTo>
                  <a:lnTo>
                    <a:pt x="12192000" y="94030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9403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80053" y="297941"/>
            <a:ext cx="52292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Деятельность</a:t>
            </a:r>
            <a:r>
              <a:rPr spc="-85" dirty="0"/>
              <a:t> </a:t>
            </a:r>
            <a:r>
              <a:rPr dirty="0"/>
              <a:t>главы</a:t>
            </a:r>
            <a:r>
              <a:rPr spc="-70" dirty="0"/>
              <a:t> </a:t>
            </a:r>
            <a:r>
              <a:rPr dirty="0"/>
              <a:t>МО</a:t>
            </a:r>
            <a:r>
              <a:rPr spc="-60" dirty="0"/>
              <a:t> </a:t>
            </a:r>
            <a:r>
              <a:rPr dirty="0"/>
              <a:t>и</a:t>
            </a:r>
            <a:r>
              <a:rPr spc="-60" dirty="0"/>
              <a:t> </a:t>
            </a:r>
            <a:r>
              <a:rPr dirty="0"/>
              <a:t>совета</a:t>
            </a:r>
            <a:r>
              <a:rPr spc="-60" dirty="0"/>
              <a:t> </a:t>
            </a:r>
            <a:r>
              <a:rPr spc="-10" dirty="0"/>
              <a:t>депутатов</a:t>
            </a: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355" y="2308860"/>
            <a:ext cx="5352288" cy="401421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1852" y="1360932"/>
            <a:ext cx="3627120" cy="483565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52159" y="2119883"/>
            <a:ext cx="5237988" cy="40767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245857" y="1390015"/>
            <a:ext cx="24276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«Прогулки </a:t>
            </a:r>
            <a:r>
              <a:rPr sz="1600" dirty="0">
                <a:latin typeface="Arial"/>
                <a:cs typeface="Arial"/>
              </a:rPr>
              <a:t>с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депутатами»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6350" y="0"/>
            <a:ext cx="12204700" cy="953135"/>
            <a:chOff x="-6350" y="0"/>
            <a:chExt cx="12204700" cy="953135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2192000" cy="940435"/>
            </a:xfrm>
            <a:custGeom>
              <a:avLst/>
              <a:gdLst/>
              <a:ahLst/>
              <a:cxnLst/>
              <a:rect l="l" t="t" r="r" b="b"/>
              <a:pathLst>
                <a:path w="12192000" h="940435">
                  <a:moveTo>
                    <a:pt x="12192000" y="0"/>
                  </a:moveTo>
                  <a:lnTo>
                    <a:pt x="0" y="0"/>
                  </a:lnTo>
                  <a:lnTo>
                    <a:pt x="0" y="940308"/>
                  </a:lnTo>
                  <a:lnTo>
                    <a:pt x="12192000" y="94030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2192000" cy="940435"/>
            </a:xfrm>
            <a:custGeom>
              <a:avLst/>
              <a:gdLst/>
              <a:ahLst/>
              <a:cxnLst/>
              <a:rect l="l" t="t" r="r" b="b"/>
              <a:pathLst>
                <a:path w="12192000" h="940435">
                  <a:moveTo>
                    <a:pt x="0" y="940308"/>
                  </a:moveTo>
                  <a:lnTo>
                    <a:pt x="12192000" y="94030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9403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480053" y="297941"/>
            <a:ext cx="52292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Деятельность</a:t>
            </a:r>
            <a:r>
              <a:rPr spc="-85" dirty="0"/>
              <a:t> </a:t>
            </a:r>
            <a:r>
              <a:rPr dirty="0"/>
              <a:t>главы</a:t>
            </a:r>
            <a:r>
              <a:rPr spc="-70" dirty="0"/>
              <a:t> </a:t>
            </a:r>
            <a:r>
              <a:rPr dirty="0"/>
              <a:t>МО</a:t>
            </a:r>
            <a:r>
              <a:rPr spc="-60" dirty="0"/>
              <a:t> </a:t>
            </a:r>
            <a:r>
              <a:rPr dirty="0"/>
              <a:t>и</a:t>
            </a:r>
            <a:r>
              <a:rPr spc="-60" dirty="0"/>
              <a:t> </a:t>
            </a:r>
            <a:r>
              <a:rPr dirty="0"/>
              <a:t>совета</a:t>
            </a:r>
            <a:r>
              <a:rPr spc="-60" dirty="0"/>
              <a:t> </a:t>
            </a:r>
            <a:r>
              <a:rPr spc="-10" dirty="0"/>
              <a:t>депутатов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112" y="2648711"/>
            <a:ext cx="5474208" cy="364997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835397" y="1654810"/>
            <a:ext cx="24968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Празднование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Дня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города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6350" y="0"/>
            <a:ext cx="12204700" cy="953135"/>
            <a:chOff x="-6350" y="0"/>
            <a:chExt cx="12204700" cy="9531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2192000" cy="940435"/>
            </a:xfrm>
            <a:custGeom>
              <a:avLst/>
              <a:gdLst/>
              <a:ahLst/>
              <a:cxnLst/>
              <a:rect l="l" t="t" r="r" b="b"/>
              <a:pathLst>
                <a:path w="12192000" h="940435">
                  <a:moveTo>
                    <a:pt x="12192000" y="0"/>
                  </a:moveTo>
                  <a:lnTo>
                    <a:pt x="0" y="0"/>
                  </a:lnTo>
                  <a:lnTo>
                    <a:pt x="0" y="940308"/>
                  </a:lnTo>
                  <a:lnTo>
                    <a:pt x="12192000" y="94030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2192000" cy="940435"/>
            </a:xfrm>
            <a:custGeom>
              <a:avLst/>
              <a:gdLst/>
              <a:ahLst/>
              <a:cxnLst/>
              <a:rect l="l" t="t" r="r" b="b"/>
              <a:pathLst>
                <a:path w="12192000" h="940435">
                  <a:moveTo>
                    <a:pt x="0" y="940308"/>
                  </a:moveTo>
                  <a:lnTo>
                    <a:pt x="12192000" y="94030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9403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80053" y="297941"/>
            <a:ext cx="52292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Деятельность</a:t>
            </a:r>
            <a:r>
              <a:rPr spc="-85" dirty="0"/>
              <a:t> </a:t>
            </a:r>
            <a:r>
              <a:rPr dirty="0"/>
              <a:t>главы</a:t>
            </a:r>
            <a:r>
              <a:rPr spc="-70" dirty="0"/>
              <a:t> </a:t>
            </a:r>
            <a:r>
              <a:rPr dirty="0"/>
              <a:t>МО</a:t>
            </a:r>
            <a:r>
              <a:rPr spc="-60" dirty="0"/>
              <a:t> </a:t>
            </a:r>
            <a:r>
              <a:rPr dirty="0"/>
              <a:t>и</a:t>
            </a:r>
            <a:r>
              <a:rPr spc="-60" dirty="0"/>
              <a:t> </a:t>
            </a:r>
            <a:r>
              <a:rPr dirty="0"/>
              <a:t>совета</a:t>
            </a:r>
            <a:r>
              <a:rPr spc="-60" dirty="0"/>
              <a:t> </a:t>
            </a:r>
            <a:r>
              <a:rPr spc="-10" dirty="0"/>
              <a:t>депутатов</a:t>
            </a: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10756" y="2648712"/>
            <a:ext cx="4866132" cy="364997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744" y="3418332"/>
            <a:ext cx="5189220" cy="29154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16623" y="3418332"/>
            <a:ext cx="5189220" cy="291541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62097" y="1916429"/>
            <a:ext cx="60661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48260"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Церемония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возложения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памятных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венков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и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цветов,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посвященная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75-</a:t>
            </a:r>
            <a:r>
              <a:rPr sz="1600" dirty="0">
                <a:latin typeface="Arial"/>
                <a:cs typeface="Arial"/>
              </a:rPr>
              <a:t>летию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победы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Великой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отечественной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войне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6350" y="0"/>
            <a:ext cx="12204700" cy="953135"/>
            <a:chOff x="-6350" y="0"/>
            <a:chExt cx="12204700" cy="953135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2192000" cy="940435"/>
            </a:xfrm>
            <a:custGeom>
              <a:avLst/>
              <a:gdLst/>
              <a:ahLst/>
              <a:cxnLst/>
              <a:rect l="l" t="t" r="r" b="b"/>
              <a:pathLst>
                <a:path w="12192000" h="940435">
                  <a:moveTo>
                    <a:pt x="12192000" y="0"/>
                  </a:moveTo>
                  <a:lnTo>
                    <a:pt x="0" y="0"/>
                  </a:lnTo>
                  <a:lnTo>
                    <a:pt x="0" y="940308"/>
                  </a:lnTo>
                  <a:lnTo>
                    <a:pt x="12192000" y="94030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2192000" cy="940435"/>
            </a:xfrm>
            <a:custGeom>
              <a:avLst/>
              <a:gdLst/>
              <a:ahLst/>
              <a:cxnLst/>
              <a:rect l="l" t="t" r="r" b="b"/>
              <a:pathLst>
                <a:path w="12192000" h="940435">
                  <a:moveTo>
                    <a:pt x="0" y="940308"/>
                  </a:moveTo>
                  <a:lnTo>
                    <a:pt x="12192000" y="94030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9403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480053" y="297941"/>
            <a:ext cx="52292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Деятельность</a:t>
            </a:r>
            <a:r>
              <a:rPr spc="-85" dirty="0"/>
              <a:t> </a:t>
            </a:r>
            <a:r>
              <a:rPr dirty="0"/>
              <a:t>главы</a:t>
            </a:r>
            <a:r>
              <a:rPr spc="-70" dirty="0"/>
              <a:t> </a:t>
            </a:r>
            <a:r>
              <a:rPr dirty="0"/>
              <a:t>МО</a:t>
            </a:r>
            <a:r>
              <a:rPr spc="-60" dirty="0"/>
              <a:t> </a:t>
            </a:r>
            <a:r>
              <a:rPr dirty="0"/>
              <a:t>и</a:t>
            </a:r>
            <a:r>
              <a:rPr spc="-60" dirty="0"/>
              <a:t> </a:t>
            </a:r>
            <a:r>
              <a:rPr dirty="0"/>
              <a:t>совета</a:t>
            </a:r>
            <a:r>
              <a:rPr spc="-60" dirty="0"/>
              <a:t> </a:t>
            </a:r>
            <a:r>
              <a:rPr spc="-10" dirty="0"/>
              <a:t>депутатов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0632" y="2043683"/>
            <a:ext cx="6650735" cy="373532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6350" y="0"/>
            <a:ext cx="12204700" cy="953135"/>
            <a:chOff x="-6350" y="0"/>
            <a:chExt cx="12204700" cy="95313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2000" cy="940435"/>
            </a:xfrm>
            <a:custGeom>
              <a:avLst/>
              <a:gdLst/>
              <a:ahLst/>
              <a:cxnLst/>
              <a:rect l="l" t="t" r="r" b="b"/>
              <a:pathLst>
                <a:path w="12192000" h="940435">
                  <a:moveTo>
                    <a:pt x="12192000" y="0"/>
                  </a:moveTo>
                  <a:lnTo>
                    <a:pt x="0" y="0"/>
                  </a:lnTo>
                  <a:lnTo>
                    <a:pt x="0" y="940308"/>
                  </a:lnTo>
                  <a:lnTo>
                    <a:pt x="12192000" y="94030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92000" cy="940435"/>
            </a:xfrm>
            <a:custGeom>
              <a:avLst/>
              <a:gdLst/>
              <a:ahLst/>
              <a:cxnLst/>
              <a:rect l="l" t="t" r="r" b="b"/>
              <a:pathLst>
                <a:path w="12192000" h="940435">
                  <a:moveTo>
                    <a:pt x="0" y="940308"/>
                  </a:moveTo>
                  <a:lnTo>
                    <a:pt x="12192000" y="94030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9403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78077" y="297941"/>
            <a:ext cx="94361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МО</a:t>
            </a:r>
            <a:r>
              <a:rPr spc="-60" dirty="0"/>
              <a:t> </a:t>
            </a:r>
            <a:r>
              <a:rPr dirty="0"/>
              <a:t>«Муринское</a:t>
            </a:r>
            <a:r>
              <a:rPr spc="-65" dirty="0"/>
              <a:t> </a:t>
            </a:r>
            <a:r>
              <a:rPr spc="-10" dirty="0"/>
              <a:t>городское</a:t>
            </a:r>
            <a:r>
              <a:rPr spc="-65" dirty="0"/>
              <a:t> </a:t>
            </a:r>
            <a:r>
              <a:rPr dirty="0"/>
              <a:t>поселение»</a:t>
            </a:r>
            <a:r>
              <a:rPr spc="-30" dirty="0"/>
              <a:t> </a:t>
            </a:r>
            <a:r>
              <a:rPr dirty="0"/>
              <a:t>–</a:t>
            </a:r>
            <a:r>
              <a:rPr spc="-30" dirty="0"/>
              <a:t> </a:t>
            </a:r>
            <a:r>
              <a:rPr dirty="0"/>
              <a:t>одно</a:t>
            </a:r>
            <a:r>
              <a:rPr spc="-45" dirty="0"/>
              <a:t> </a:t>
            </a:r>
            <a:r>
              <a:rPr dirty="0"/>
              <a:t>из</a:t>
            </a:r>
            <a:r>
              <a:rPr spc="-50" dirty="0"/>
              <a:t> </a:t>
            </a:r>
            <a:r>
              <a:rPr dirty="0"/>
              <a:t>самых</a:t>
            </a:r>
            <a:r>
              <a:rPr spc="-45" dirty="0"/>
              <a:t> </a:t>
            </a:r>
            <a:r>
              <a:rPr spc="-10" dirty="0"/>
              <a:t>быстроразвивающихся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38808" y="1280541"/>
            <a:ext cx="96989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На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начало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2020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года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численность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населения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муниципального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образования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составила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65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885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человек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4941" y="2440940"/>
            <a:ext cx="780097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 marR="2667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В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2021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году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мы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продолжим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работу,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направленную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повышение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уровня </a:t>
            </a:r>
            <a:r>
              <a:rPr sz="1800" dirty="0">
                <a:latin typeface="Arial"/>
                <a:cs typeface="Arial"/>
              </a:rPr>
              <a:t>жизни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Муринском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городском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поселении.</a:t>
            </a:r>
            <a:endParaRPr sz="1800">
              <a:latin typeface="Arial"/>
              <a:cs typeface="Arial"/>
            </a:endParaRPr>
          </a:p>
          <a:p>
            <a:pPr marL="12700" marR="5080" indent="6223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Впереди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интенсивный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труд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по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реализации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всех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намеченных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планов, </a:t>
            </a:r>
            <a:r>
              <a:rPr sz="1800" dirty="0">
                <a:latin typeface="Arial"/>
                <a:cs typeface="Arial"/>
              </a:rPr>
              <a:t>закрепленных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муниципальных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программах и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бюджете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муниципального </a:t>
            </a:r>
            <a:r>
              <a:rPr sz="1800" dirty="0">
                <a:latin typeface="Arial"/>
                <a:cs typeface="Arial"/>
              </a:rPr>
              <a:t>образования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следующие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годы.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Надеюсь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на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конструктивное взаимодействие.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571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Спасибо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за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внимание!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12204700" cy="953135"/>
            <a:chOff x="-6350" y="0"/>
            <a:chExt cx="12204700" cy="95313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2000" cy="940435"/>
            </a:xfrm>
            <a:custGeom>
              <a:avLst/>
              <a:gdLst/>
              <a:ahLst/>
              <a:cxnLst/>
              <a:rect l="l" t="t" r="r" b="b"/>
              <a:pathLst>
                <a:path w="12192000" h="940435">
                  <a:moveTo>
                    <a:pt x="12192000" y="0"/>
                  </a:moveTo>
                  <a:lnTo>
                    <a:pt x="0" y="0"/>
                  </a:lnTo>
                  <a:lnTo>
                    <a:pt x="0" y="940308"/>
                  </a:lnTo>
                  <a:lnTo>
                    <a:pt x="12192000" y="94030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92000" cy="940435"/>
            </a:xfrm>
            <a:custGeom>
              <a:avLst/>
              <a:gdLst/>
              <a:ahLst/>
              <a:cxnLst/>
              <a:rect l="l" t="t" r="r" b="b"/>
              <a:pathLst>
                <a:path w="12192000" h="940435">
                  <a:moveTo>
                    <a:pt x="0" y="940308"/>
                  </a:moveTo>
                  <a:lnTo>
                    <a:pt x="12192000" y="94030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9403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Заключение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8707" y="6121095"/>
            <a:ext cx="36671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Открытие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МОБУ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«СОШ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Муринский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ЦО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№4»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12204700" cy="953135"/>
            <a:chOff x="-6350" y="0"/>
            <a:chExt cx="12204700" cy="95313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2000" cy="940435"/>
            </a:xfrm>
            <a:custGeom>
              <a:avLst/>
              <a:gdLst/>
              <a:ahLst/>
              <a:cxnLst/>
              <a:rect l="l" t="t" r="r" b="b"/>
              <a:pathLst>
                <a:path w="12192000" h="940435">
                  <a:moveTo>
                    <a:pt x="12192000" y="0"/>
                  </a:moveTo>
                  <a:lnTo>
                    <a:pt x="0" y="0"/>
                  </a:lnTo>
                  <a:lnTo>
                    <a:pt x="0" y="940308"/>
                  </a:lnTo>
                  <a:lnTo>
                    <a:pt x="12192000" y="94030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92000" cy="940435"/>
            </a:xfrm>
            <a:custGeom>
              <a:avLst/>
              <a:gdLst/>
              <a:ahLst/>
              <a:cxnLst/>
              <a:rect l="l" t="t" r="r" b="b"/>
              <a:pathLst>
                <a:path w="12192000" h="940435">
                  <a:moveTo>
                    <a:pt x="0" y="940308"/>
                  </a:moveTo>
                  <a:lnTo>
                    <a:pt x="12192000" y="94030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9403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03273" y="297941"/>
            <a:ext cx="85820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Результаты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развития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МО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«Муринское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городское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поселение»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году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22056" y="2986278"/>
            <a:ext cx="27552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В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2020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году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была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отрыта </a:t>
            </a:r>
            <a:r>
              <a:rPr sz="1800" dirty="0">
                <a:latin typeface="Arial"/>
                <a:cs typeface="Arial"/>
              </a:rPr>
              <a:t>одна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школа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и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три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детских сада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6476" y="2342388"/>
            <a:ext cx="6396228" cy="39776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09926" y="1378077"/>
            <a:ext cx="806513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marR="5080" indent="-18034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В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рамках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реализации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программы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«Приобретение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квартир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для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граждан,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подлежащих расселению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из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ветхого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и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аварийного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жилья»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22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семьи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получили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новые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квартиры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6350" y="0"/>
            <a:ext cx="12204700" cy="953135"/>
            <a:chOff x="-6350" y="0"/>
            <a:chExt cx="12204700" cy="9531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2192000" cy="940435"/>
            </a:xfrm>
            <a:custGeom>
              <a:avLst/>
              <a:gdLst/>
              <a:ahLst/>
              <a:cxnLst/>
              <a:rect l="l" t="t" r="r" b="b"/>
              <a:pathLst>
                <a:path w="12192000" h="940435">
                  <a:moveTo>
                    <a:pt x="12192000" y="0"/>
                  </a:moveTo>
                  <a:lnTo>
                    <a:pt x="0" y="0"/>
                  </a:lnTo>
                  <a:lnTo>
                    <a:pt x="0" y="940308"/>
                  </a:lnTo>
                  <a:lnTo>
                    <a:pt x="12192000" y="94030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2192000" cy="940435"/>
            </a:xfrm>
            <a:custGeom>
              <a:avLst/>
              <a:gdLst/>
              <a:ahLst/>
              <a:cxnLst/>
              <a:rect l="l" t="t" r="r" b="b"/>
              <a:pathLst>
                <a:path w="12192000" h="940435">
                  <a:moveTo>
                    <a:pt x="0" y="940308"/>
                  </a:moveTo>
                  <a:lnTo>
                    <a:pt x="12192000" y="94030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9403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03273" y="297941"/>
            <a:ext cx="85820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Результаты </a:t>
            </a:r>
            <a:r>
              <a:rPr dirty="0"/>
              <a:t>развития</a:t>
            </a:r>
            <a:r>
              <a:rPr spc="-55" dirty="0"/>
              <a:t> </a:t>
            </a:r>
            <a:r>
              <a:rPr dirty="0"/>
              <a:t>МО</a:t>
            </a:r>
            <a:r>
              <a:rPr spc="-35" dirty="0"/>
              <a:t> </a:t>
            </a:r>
            <a:r>
              <a:rPr dirty="0"/>
              <a:t>«Муринское</a:t>
            </a:r>
            <a:r>
              <a:rPr spc="-55" dirty="0"/>
              <a:t> </a:t>
            </a:r>
            <a:r>
              <a:rPr spc="-10" dirty="0"/>
              <a:t>городское</a:t>
            </a:r>
            <a:r>
              <a:rPr spc="-60" dirty="0"/>
              <a:t> </a:t>
            </a:r>
            <a:r>
              <a:rPr spc="-10" dirty="0"/>
              <a:t>поселение»</a:t>
            </a:r>
            <a:r>
              <a:rPr spc="-45" dirty="0"/>
              <a:t> </a:t>
            </a:r>
            <a:r>
              <a:rPr dirty="0"/>
              <a:t>в</a:t>
            </a:r>
            <a:r>
              <a:rPr spc="-15" dirty="0"/>
              <a:t> </a:t>
            </a:r>
            <a:r>
              <a:rPr dirty="0"/>
              <a:t>2020</a:t>
            </a:r>
            <a:r>
              <a:rPr spc="-40" dirty="0"/>
              <a:t> </a:t>
            </a:r>
            <a:r>
              <a:rPr spc="-20" dirty="0"/>
              <a:t>году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652" y="2482595"/>
            <a:ext cx="5518404" cy="413918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9944" y="2482595"/>
            <a:ext cx="5518404" cy="413918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749676" y="1571320"/>
            <a:ext cx="66294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Благоустроено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новое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общественное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пространство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«Школьный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спуск»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6350" y="0"/>
            <a:ext cx="12204700" cy="953135"/>
            <a:chOff x="-6350" y="0"/>
            <a:chExt cx="12204700" cy="953135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2192000" cy="940435"/>
            </a:xfrm>
            <a:custGeom>
              <a:avLst/>
              <a:gdLst/>
              <a:ahLst/>
              <a:cxnLst/>
              <a:rect l="l" t="t" r="r" b="b"/>
              <a:pathLst>
                <a:path w="12192000" h="940435">
                  <a:moveTo>
                    <a:pt x="12192000" y="0"/>
                  </a:moveTo>
                  <a:lnTo>
                    <a:pt x="0" y="0"/>
                  </a:lnTo>
                  <a:lnTo>
                    <a:pt x="0" y="940308"/>
                  </a:lnTo>
                  <a:lnTo>
                    <a:pt x="12192000" y="94030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2192000" cy="940435"/>
            </a:xfrm>
            <a:custGeom>
              <a:avLst/>
              <a:gdLst/>
              <a:ahLst/>
              <a:cxnLst/>
              <a:rect l="l" t="t" r="r" b="b"/>
              <a:pathLst>
                <a:path w="12192000" h="940435">
                  <a:moveTo>
                    <a:pt x="0" y="940308"/>
                  </a:moveTo>
                  <a:lnTo>
                    <a:pt x="12192000" y="94030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9403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03273" y="297941"/>
            <a:ext cx="85820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Результаты </a:t>
            </a:r>
            <a:r>
              <a:rPr dirty="0"/>
              <a:t>развития</a:t>
            </a:r>
            <a:r>
              <a:rPr spc="-55" dirty="0"/>
              <a:t> </a:t>
            </a:r>
            <a:r>
              <a:rPr dirty="0"/>
              <a:t>МО</a:t>
            </a:r>
            <a:r>
              <a:rPr spc="-35" dirty="0"/>
              <a:t> </a:t>
            </a:r>
            <a:r>
              <a:rPr dirty="0"/>
              <a:t>«Муринское</a:t>
            </a:r>
            <a:r>
              <a:rPr spc="-55" dirty="0"/>
              <a:t> </a:t>
            </a:r>
            <a:r>
              <a:rPr spc="-10" dirty="0"/>
              <a:t>городское</a:t>
            </a:r>
            <a:r>
              <a:rPr spc="-60" dirty="0"/>
              <a:t> </a:t>
            </a:r>
            <a:r>
              <a:rPr spc="-10" dirty="0"/>
              <a:t>поселение»</a:t>
            </a:r>
            <a:r>
              <a:rPr spc="-45" dirty="0"/>
              <a:t> </a:t>
            </a:r>
            <a:r>
              <a:rPr dirty="0"/>
              <a:t>в</a:t>
            </a:r>
            <a:r>
              <a:rPr spc="-15" dirty="0"/>
              <a:t> </a:t>
            </a:r>
            <a:r>
              <a:rPr dirty="0"/>
              <a:t>2020</a:t>
            </a:r>
            <a:r>
              <a:rPr spc="-40" dirty="0"/>
              <a:t> </a:t>
            </a:r>
            <a:r>
              <a:rPr spc="-20" dirty="0"/>
              <a:t>году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1788" y="2375916"/>
            <a:ext cx="5344668" cy="400964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02295" y="2375916"/>
            <a:ext cx="3003804" cy="400964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6350" y="0"/>
            <a:ext cx="12204700" cy="953135"/>
            <a:chOff x="-6350" y="0"/>
            <a:chExt cx="12204700" cy="9531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2192000" cy="940435"/>
            </a:xfrm>
            <a:custGeom>
              <a:avLst/>
              <a:gdLst/>
              <a:ahLst/>
              <a:cxnLst/>
              <a:rect l="l" t="t" r="r" b="b"/>
              <a:pathLst>
                <a:path w="12192000" h="940435">
                  <a:moveTo>
                    <a:pt x="12192000" y="0"/>
                  </a:moveTo>
                  <a:lnTo>
                    <a:pt x="0" y="0"/>
                  </a:lnTo>
                  <a:lnTo>
                    <a:pt x="0" y="940308"/>
                  </a:lnTo>
                  <a:lnTo>
                    <a:pt x="12192000" y="94030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2192000" cy="940435"/>
            </a:xfrm>
            <a:custGeom>
              <a:avLst/>
              <a:gdLst/>
              <a:ahLst/>
              <a:cxnLst/>
              <a:rect l="l" t="t" r="r" b="b"/>
              <a:pathLst>
                <a:path w="12192000" h="940435">
                  <a:moveTo>
                    <a:pt x="0" y="940308"/>
                  </a:moveTo>
                  <a:lnTo>
                    <a:pt x="12192000" y="94030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9403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03273" y="297941"/>
            <a:ext cx="85820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Результаты </a:t>
            </a:r>
            <a:r>
              <a:rPr dirty="0"/>
              <a:t>развития</a:t>
            </a:r>
            <a:r>
              <a:rPr spc="-55" dirty="0"/>
              <a:t> </a:t>
            </a:r>
            <a:r>
              <a:rPr dirty="0"/>
              <a:t>МО</a:t>
            </a:r>
            <a:r>
              <a:rPr spc="-35" dirty="0"/>
              <a:t> </a:t>
            </a:r>
            <a:r>
              <a:rPr dirty="0"/>
              <a:t>«Муринское</a:t>
            </a:r>
            <a:r>
              <a:rPr spc="-55" dirty="0"/>
              <a:t> </a:t>
            </a:r>
            <a:r>
              <a:rPr spc="-10" dirty="0"/>
              <a:t>городское</a:t>
            </a:r>
            <a:r>
              <a:rPr spc="-60" dirty="0"/>
              <a:t> </a:t>
            </a:r>
            <a:r>
              <a:rPr spc="-10" dirty="0"/>
              <a:t>поселение»</a:t>
            </a:r>
            <a:r>
              <a:rPr spc="-45" dirty="0"/>
              <a:t> </a:t>
            </a:r>
            <a:r>
              <a:rPr dirty="0"/>
              <a:t>в</a:t>
            </a:r>
            <a:r>
              <a:rPr spc="-15" dirty="0"/>
              <a:t> </a:t>
            </a:r>
            <a:r>
              <a:rPr dirty="0"/>
              <a:t>2020</a:t>
            </a:r>
            <a:r>
              <a:rPr spc="-40" dirty="0"/>
              <a:t> </a:t>
            </a:r>
            <a:r>
              <a:rPr spc="-20" dirty="0"/>
              <a:t>году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27887" y="1571320"/>
            <a:ext cx="100082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Началась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разработка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новых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Правил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благоустройства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муниципального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образования,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включая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Дизайн-</a:t>
            </a:r>
            <a:r>
              <a:rPr sz="1600" spc="-25" dirty="0">
                <a:latin typeface="Arial"/>
                <a:cs typeface="Arial"/>
              </a:rPr>
              <a:t>код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8191" y="1391158"/>
            <a:ext cx="659193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Завершилось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строительство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съезда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КАД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створе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улицы</a:t>
            </a:r>
            <a:r>
              <a:rPr sz="1600" spc="-10" dirty="0">
                <a:latin typeface="Arial"/>
                <a:cs typeface="Arial"/>
              </a:rPr>
              <a:t> Шувалова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6350" y="0"/>
            <a:ext cx="12204700" cy="953135"/>
            <a:chOff x="-6350" y="0"/>
            <a:chExt cx="12204700" cy="95313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2000" cy="940435"/>
            </a:xfrm>
            <a:custGeom>
              <a:avLst/>
              <a:gdLst/>
              <a:ahLst/>
              <a:cxnLst/>
              <a:rect l="l" t="t" r="r" b="b"/>
              <a:pathLst>
                <a:path w="12192000" h="940435">
                  <a:moveTo>
                    <a:pt x="12192000" y="0"/>
                  </a:moveTo>
                  <a:lnTo>
                    <a:pt x="0" y="0"/>
                  </a:lnTo>
                  <a:lnTo>
                    <a:pt x="0" y="940308"/>
                  </a:lnTo>
                  <a:lnTo>
                    <a:pt x="12192000" y="94030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92000" cy="940435"/>
            </a:xfrm>
            <a:custGeom>
              <a:avLst/>
              <a:gdLst/>
              <a:ahLst/>
              <a:cxnLst/>
              <a:rect l="l" t="t" r="r" b="b"/>
              <a:pathLst>
                <a:path w="12192000" h="940435">
                  <a:moveTo>
                    <a:pt x="0" y="940308"/>
                  </a:moveTo>
                  <a:lnTo>
                    <a:pt x="12192000" y="94030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9403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03273" y="297941"/>
            <a:ext cx="85820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Результаты </a:t>
            </a:r>
            <a:r>
              <a:rPr dirty="0"/>
              <a:t>развития</a:t>
            </a:r>
            <a:r>
              <a:rPr spc="-55" dirty="0"/>
              <a:t> </a:t>
            </a:r>
            <a:r>
              <a:rPr dirty="0"/>
              <a:t>МО</a:t>
            </a:r>
            <a:r>
              <a:rPr spc="-35" dirty="0"/>
              <a:t> </a:t>
            </a:r>
            <a:r>
              <a:rPr dirty="0"/>
              <a:t>«Муринское</a:t>
            </a:r>
            <a:r>
              <a:rPr spc="-55" dirty="0"/>
              <a:t> </a:t>
            </a:r>
            <a:r>
              <a:rPr spc="-10" dirty="0"/>
              <a:t>городское</a:t>
            </a:r>
            <a:r>
              <a:rPr spc="-60" dirty="0"/>
              <a:t> </a:t>
            </a:r>
            <a:r>
              <a:rPr spc="-10" dirty="0"/>
              <a:t>поселение»</a:t>
            </a:r>
            <a:r>
              <a:rPr spc="-45" dirty="0"/>
              <a:t> </a:t>
            </a:r>
            <a:r>
              <a:rPr dirty="0"/>
              <a:t>в</a:t>
            </a:r>
            <a:r>
              <a:rPr spc="-15" dirty="0"/>
              <a:t> </a:t>
            </a:r>
            <a:r>
              <a:rPr dirty="0"/>
              <a:t>2020</a:t>
            </a:r>
            <a:r>
              <a:rPr spc="-40" dirty="0"/>
              <a:t> </a:t>
            </a:r>
            <a:r>
              <a:rPr spc="-20" dirty="0"/>
              <a:t>году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4451" y="2122932"/>
            <a:ext cx="6483096" cy="43220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2459" y="1335024"/>
            <a:ext cx="3624072" cy="505358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6350" y="0"/>
            <a:ext cx="12204700" cy="953135"/>
            <a:chOff x="-6350" y="0"/>
            <a:chExt cx="12204700" cy="95313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2000" cy="940435"/>
            </a:xfrm>
            <a:custGeom>
              <a:avLst/>
              <a:gdLst/>
              <a:ahLst/>
              <a:cxnLst/>
              <a:rect l="l" t="t" r="r" b="b"/>
              <a:pathLst>
                <a:path w="12192000" h="940435">
                  <a:moveTo>
                    <a:pt x="12192000" y="0"/>
                  </a:moveTo>
                  <a:lnTo>
                    <a:pt x="0" y="0"/>
                  </a:lnTo>
                  <a:lnTo>
                    <a:pt x="0" y="940308"/>
                  </a:lnTo>
                  <a:lnTo>
                    <a:pt x="12192000" y="94030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92000" cy="940435"/>
            </a:xfrm>
            <a:custGeom>
              <a:avLst/>
              <a:gdLst/>
              <a:ahLst/>
              <a:cxnLst/>
              <a:rect l="l" t="t" r="r" b="b"/>
              <a:pathLst>
                <a:path w="12192000" h="940435">
                  <a:moveTo>
                    <a:pt x="0" y="940308"/>
                  </a:moveTo>
                  <a:lnTo>
                    <a:pt x="12192000" y="94030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9403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03273" y="297941"/>
            <a:ext cx="85820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Результаты </a:t>
            </a:r>
            <a:r>
              <a:rPr dirty="0"/>
              <a:t>развития</a:t>
            </a:r>
            <a:r>
              <a:rPr spc="-55" dirty="0"/>
              <a:t> </a:t>
            </a:r>
            <a:r>
              <a:rPr dirty="0"/>
              <a:t>МО</a:t>
            </a:r>
            <a:r>
              <a:rPr spc="-35" dirty="0"/>
              <a:t> </a:t>
            </a:r>
            <a:r>
              <a:rPr dirty="0"/>
              <a:t>«Муринское</a:t>
            </a:r>
            <a:r>
              <a:rPr spc="-55" dirty="0"/>
              <a:t> </a:t>
            </a:r>
            <a:r>
              <a:rPr spc="-10" dirty="0"/>
              <a:t>городское</a:t>
            </a:r>
            <a:r>
              <a:rPr spc="-60" dirty="0"/>
              <a:t> </a:t>
            </a:r>
            <a:r>
              <a:rPr spc="-10" dirty="0"/>
              <a:t>поселение»</a:t>
            </a:r>
            <a:r>
              <a:rPr spc="-45" dirty="0"/>
              <a:t> </a:t>
            </a:r>
            <a:r>
              <a:rPr dirty="0"/>
              <a:t>в</a:t>
            </a:r>
            <a:r>
              <a:rPr spc="-15" dirty="0"/>
              <a:t> </a:t>
            </a:r>
            <a:r>
              <a:rPr dirty="0"/>
              <a:t>2020</a:t>
            </a:r>
            <a:r>
              <a:rPr spc="-40" dirty="0"/>
              <a:t> </a:t>
            </a:r>
            <a:r>
              <a:rPr spc="-20" dirty="0"/>
              <a:t>году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952490" y="3027425"/>
            <a:ext cx="486092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В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июле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2020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года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решением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совета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депутатов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был </a:t>
            </a:r>
            <a:r>
              <a:rPr sz="1600" spc="-10" dirty="0">
                <a:latin typeface="Arial"/>
                <a:cs typeface="Arial"/>
              </a:rPr>
              <a:t>назначен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новый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глава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администрации</a:t>
            </a:r>
            <a:endParaRPr sz="16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А.Ю.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Белов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9692" y="2529839"/>
            <a:ext cx="5937504" cy="324154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62273" y="6202476"/>
            <a:ext cx="12287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Arial"/>
                <a:cs typeface="Arial"/>
              </a:rPr>
              <a:t>Матвеева</a:t>
            </a:r>
            <a:r>
              <a:rPr sz="1400" spc="-20" dirty="0">
                <a:latin typeface="Arial"/>
                <a:cs typeface="Arial"/>
              </a:rPr>
              <a:t> В.С.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50354" y="6202476"/>
            <a:ext cx="10579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Arial"/>
                <a:cs typeface="Arial"/>
              </a:rPr>
              <a:t>Мельхер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Т.Г.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6350" y="0"/>
            <a:ext cx="12204700" cy="953135"/>
            <a:chOff x="-6350" y="0"/>
            <a:chExt cx="12204700" cy="953135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2192000" cy="940435"/>
            </a:xfrm>
            <a:custGeom>
              <a:avLst/>
              <a:gdLst/>
              <a:ahLst/>
              <a:cxnLst/>
              <a:rect l="l" t="t" r="r" b="b"/>
              <a:pathLst>
                <a:path w="12192000" h="940435">
                  <a:moveTo>
                    <a:pt x="12192000" y="0"/>
                  </a:moveTo>
                  <a:lnTo>
                    <a:pt x="0" y="0"/>
                  </a:lnTo>
                  <a:lnTo>
                    <a:pt x="0" y="940308"/>
                  </a:lnTo>
                  <a:lnTo>
                    <a:pt x="12192000" y="94030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2192000" cy="940435"/>
            </a:xfrm>
            <a:custGeom>
              <a:avLst/>
              <a:gdLst/>
              <a:ahLst/>
              <a:cxnLst/>
              <a:rect l="l" t="t" r="r" b="b"/>
              <a:pathLst>
                <a:path w="12192000" h="940435">
                  <a:moveTo>
                    <a:pt x="0" y="940308"/>
                  </a:moveTo>
                  <a:lnTo>
                    <a:pt x="12192000" y="94030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9403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03273" y="297941"/>
            <a:ext cx="85820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Результаты </a:t>
            </a:r>
            <a:r>
              <a:rPr dirty="0"/>
              <a:t>развития</a:t>
            </a:r>
            <a:r>
              <a:rPr spc="-55" dirty="0"/>
              <a:t> </a:t>
            </a:r>
            <a:r>
              <a:rPr dirty="0"/>
              <a:t>МО</a:t>
            </a:r>
            <a:r>
              <a:rPr spc="-35" dirty="0"/>
              <a:t> </a:t>
            </a:r>
            <a:r>
              <a:rPr dirty="0"/>
              <a:t>«Муринское</a:t>
            </a:r>
            <a:r>
              <a:rPr spc="-55" dirty="0"/>
              <a:t> </a:t>
            </a:r>
            <a:r>
              <a:rPr spc="-10" dirty="0"/>
              <a:t>городское</a:t>
            </a:r>
            <a:r>
              <a:rPr spc="-60" dirty="0"/>
              <a:t> </a:t>
            </a:r>
            <a:r>
              <a:rPr spc="-10" dirty="0"/>
              <a:t>поселение»</a:t>
            </a:r>
            <a:r>
              <a:rPr spc="-45" dirty="0"/>
              <a:t> </a:t>
            </a:r>
            <a:r>
              <a:rPr dirty="0"/>
              <a:t>в</a:t>
            </a:r>
            <a:r>
              <a:rPr spc="-15" dirty="0"/>
              <a:t> </a:t>
            </a:r>
            <a:r>
              <a:rPr dirty="0"/>
              <a:t>2020</a:t>
            </a:r>
            <a:r>
              <a:rPr spc="-40" dirty="0"/>
              <a:t> </a:t>
            </a:r>
            <a:r>
              <a:rPr spc="-20" dirty="0"/>
              <a:t>году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78329" y="1594561"/>
            <a:ext cx="772223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В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сентябре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коллектив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совета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депутатов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пополнили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В.С.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Матвеева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и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0" dirty="0">
                <a:latin typeface="Arial"/>
                <a:cs typeface="Arial"/>
              </a:rPr>
              <a:t>Т.Г.</a:t>
            </a:r>
            <a:r>
              <a:rPr sz="1600" spc="-10" dirty="0">
                <a:latin typeface="Arial"/>
                <a:cs typeface="Arial"/>
              </a:rPr>
              <a:t> Мельхер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503</Words>
  <Application>Microsoft Office PowerPoint</Application>
  <PresentationFormat>Широкоэкранный</PresentationFormat>
  <Paragraphs>65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Calibri</vt:lpstr>
      <vt:lpstr>Arial</vt:lpstr>
      <vt:lpstr>Office Theme</vt:lpstr>
      <vt:lpstr>БЮДЖЕТ ДЛЯ ГРАЖДАН  Бюджет муниципального образования</vt:lpstr>
      <vt:lpstr>МО «Муринское городское поселение» – одно из самых быстроразвивающихся</vt:lpstr>
      <vt:lpstr>Презентация PowerPoint</vt:lpstr>
      <vt:lpstr>Результаты развития МО «Муринское городское поселение» в 2020 году</vt:lpstr>
      <vt:lpstr>Результаты развития МО «Муринское городское поселение» в 2020 году</vt:lpstr>
      <vt:lpstr>Результаты развития МО «Муринское городское поселение» в 2020 году</vt:lpstr>
      <vt:lpstr>Результаты развития МО «Муринское городское поселение» в 2020 году</vt:lpstr>
      <vt:lpstr>Результаты развития МО «Муринское городское поселение» в 2020 году</vt:lpstr>
      <vt:lpstr>Результаты развития МО «Муринское городское поселение» в 2020 году</vt:lpstr>
      <vt:lpstr>Нормотворческая деятельность</vt:lpstr>
      <vt:lpstr>Финансово-экономическая деятельность</vt:lpstr>
      <vt:lpstr>Деятельность главы МО и совета депутатов</vt:lpstr>
      <vt:lpstr>Деятельность главы МО и совета депутатов</vt:lpstr>
      <vt:lpstr>Деятельность главы МО и совета депутатов</vt:lpstr>
      <vt:lpstr>Деятельность главы МО и совета депутатов</vt:lpstr>
      <vt:lpstr>Деятельность главы МО и совета депутатов</vt:lpstr>
      <vt:lpstr>Деятельность главы МО и совета депутатов</vt:lpstr>
      <vt:lpstr>Деятельность главы МО и совета депутатов</vt:lpstr>
      <vt:lpstr>Деятельность главы МО и совета депутатов</vt:lpstr>
      <vt:lpstr>Заключение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 главы муниципального образования  «Муринское городское поселение»  Всеволожского муниципального района Ленинградской области за 2020 год</dc:title>
  <dc:creator>Марина Решетова</dc:creator>
  <cp:lastModifiedBy>Арина</cp:lastModifiedBy>
  <cp:revision>1</cp:revision>
  <dcterms:created xsi:type="dcterms:W3CDTF">2022-03-24T01:30:19Z</dcterms:created>
  <dcterms:modified xsi:type="dcterms:W3CDTF">2022-04-26T07:25:51Z</dcterms:modified>
</cp:coreProperties>
</file>